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hewy" panose="020B0604020202020204" charset="0"/>
      <p:regular r:id="rId14"/>
    </p:embeddedFont>
    <p:embeddedFont>
      <p:font typeface="Marykate" panose="020B0604020202020204" charset="0"/>
      <p:regular r:id="rId15"/>
    </p:embeddedFont>
    <p:embeddedFont>
      <p:font typeface="More Sugar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C8F63-6617-483F-83C5-B2455A002938}" type="datetimeFigureOut">
              <a:rPr lang="it-IT" smtClean="0"/>
              <a:t>05/09/2025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F183D-AD1D-4E05-BC4E-5625ED8D8A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64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183D-AD1D-4E05-BC4E-5625ED8D8A2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88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126789" h="10287000">
                <a:moveTo>
                  <a:pt x="0" y="0"/>
                </a:moveTo>
                <a:lnTo>
                  <a:pt x="18126789" y="0"/>
                </a:lnTo>
                <a:lnTo>
                  <a:pt x="181267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99" b="-6258"/>
            </a:stretch>
          </a:blip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sp>
      <p:sp>
        <p:nvSpPr>
          <p:cNvPr id="3" name="Freeform 3"/>
          <p:cNvSpPr/>
          <p:nvPr/>
        </p:nvSpPr>
        <p:spPr>
          <a:xfrm>
            <a:off x="0" y="4381500"/>
            <a:ext cx="13247382" cy="6553200"/>
          </a:xfrm>
          <a:custGeom>
            <a:avLst/>
            <a:gdLst/>
            <a:ahLst/>
            <a:cxnLst/>
            <a:rect l="l" t="t" r="r" b="b"/>
            <a:pathLst>
              <a:path w="13384079" h="5986334">
                <a:moveTo>
                  <a:pt x="0" y="0"/>
                </a:moveTo>
                <a:lnTo>
                  <a:pt x="13384079" y="0"/>
                </a:lnTo>
                <a:lnTo>
                  <a:pt x="13384079" y="5986334"/>
                </a:lnTo>
                <a:lnTo>
                  <a:pt x="0" y="5986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  <a:effectLst>
            <a:softEdge rad="635000"/>
          </a:effectLst>
        </p:spPr>
      </p:sp>
      <p:sp>
        <p:nvSpPr>
          <p:cNvPr id="4" name="Freeform 4"/>
          <p:cNvSpPr/>
          <p:nvPr/>
        </p:nvSpPr>
        <p:spPr>
          <a:xfrm>
            <a:off x="2209800" y="6057901"/>
            <a:ext cx="7790351" cy="1981200"/>
          </a:xfrm>
          <a:custGeom>
            <a:avLst/>
            <a:gdLst/>
            <a:ahLst/>
            <a:cxnLst/>
            <a:rect l="l" t="t" r="r" b="b"/>
            <a:pathLst>
              <a:path w="8404477" h="1754435">
                <a:moveTo>
                  <a:pt x="0" y="0"/>
                </a:moveTo>
                <a:lnTo>
                  <a:pt x="8404477" y="0"/>
                </a:lnTo>
                <a:lnTo>
                  <a:pt x="8404477" y="1754435"/>
                </a:lnTo>
                <a:lnTo>
                  <a:pt x="0" y="1754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1759" y1="36413" x2="93417" y2="62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it-IT" dirty="0"/>
          </a:p>
        </p:txBody>
      </p:sp>
      <p:sp>
        <p:nvSpPr>
          <p:cNvPr id="5" name="TextBox 5"/>
          <p:cNvSpPr txBox="1"/>
          <p:nvPr/>
        </p:nvSpPr>
        <p:spPr>
          <a:xfrm>
            <a:off x="609600" y="7734300"/>
            <a:ext cx="11615499" cy="164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7"/>
              </a:lnSpc>
            </a:pPr>
            <a:endParaRPr dirty="0"/>
          </a:p>
          <a:p>
            <a:pPr algn="ctr">
              <a:lnSpc>
                <a:spcPts val="1999"/>
              </a:lnSpc>
            </a:pPr>
            <a:r>
              <a:rPr lang="en-US" sz="3998" dirty="0" err="1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Scuola</a:t>
            </a:r>
            <a:r>
              <a:rPr lang="en-US" sz="3998" dirty="0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98" dirty="0" err="1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dell’Infanzia</a:t>
            </a:r>
            <a:r>
              <a:rPr lang="en-US" sz="3998" dirty="0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 e </a:t>
            </a:r>
            <a:r>
              <a:rPr lang="en-US" sz="3998" dirty="0" err="1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Sezione</a:t>
            </a:r>
            <a:r>
              <a:rPr lang="en-US" sz="3998" dirty="0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 Primavera Paolo VI </a:t>
            </a:r>
          </a:p>
          <a:p>
            <a:pPr algn="ctr">
              <a:lnSpc>
                <a:spcPts val="5597"/>
              </a:lnSpc>
              <a:spcBef>
                <a:spcPct val="0"/>
              </a:spcBef>
            </a:pPr>
            <a:r>
              <a:rPr lang="en-US" sz="3998" dirty="0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6315" y="5143500"/>
            <a:ext cx="12835371" cy="4606339"/>
          </a:xfrm>
          <a:custGeom>
            <a:avLst/>
            <a:gdLst/>
            <a:ahLst/>
            <a:cxnLst/>
            <a:rect l="l" t="t" r="r" b="b"/>
            <a:pathLst>
              <a:path w="12835371" h="4606339">
                <a:moveTo>
                  <a:pt x="0" y="0"/>
                </a:moveTo>
                <a:lnTo>
                  <a:pt x="12835370" y="0"/>
                </a:lnTo>
                <a:lnTo>
                  <a:pt x="12835370" y="4606339"/>
                </a:lnTo>
                <a:lnTo>
                  <a:pt x="0" y="460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76225"/>
            <a:ext cx="16230600" cy="443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endParaRPr/>
          </a:p>
          <a:p>
            <a:pPr algn="ctr">
              <a:lnSpc>
                <a:spcPts val="6523"/>
              </a:lnSpc>
            </a:pPr>
            <a:r>
              <a:rPr lang="en-US" sz="4155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FAMIGLIA E SCUOLA</a:t>
            </a:r>
          </a:p>
          <a:p>
            <a:pPr algn="ctr">
              <a:lnSpc>
                <a:spcPts val="7064"/>
              </a:lnSpc>
            </a:pPr>
            <a:r>
              <a:rPr lang="en-US" sz="4155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UNA COLLABORAZIONE PREZIOSA</a:t>
            </a:r>
          </a:p>
          <a:p>
            <a:pPr algn="ctr">
              <a:lnSpc>
                <a:spcPts val="7064"/>
              </a:lnSpc>
            </a:pPr>
            <a:r>
              <a:rPr lang="en-US" sz="415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Favoriamo la partecipazione attiva delle famiglie attraverso incontri, uscite e momenti di condivisione che arricchiscono il percorso educativo dei bambini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4948" y="4194707"/>
            <a:ext cx="4957851" cy="5825593"/>
          </a:xfrm>
          <a:custGeom>
            <a:avLst/>
            <a:gdLst/>
            <a:ahLst/>
            <a:cxnLst/>
            <a:rect l="l" t="t" r="r" b="b"/>
            <a:pathLst>
              <a:path w="4451394" h="5825593">
                <a:moveTo>
                  <a:pt x="0" y="0"/>
                </a:moveTo>
                <a:lnTo>
                  <a:pt x="4451394" y="0"/>
                </a:lnTo>
                <a:lnTo>
                  <a:pt x="4451394" y="5825593"/>
                </a:lnTo>
                <a:lnTo>
                  <a:pt x="0" y="5825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3" name="Freeform 3"/>
          <p:cNvSpPr/>
          <p:nvPr/>
        </p:nvSpPr>
        <p:spPr>
          <a:xfrm>
            <a:off x="8229600" y="4194707"/>
            <a:ext cx="7803659" cy="5825593"/>
          </a:xfrm>
          <a:custGeom>
            <a:avLst/>
            <a:gdLst/>
            <a:ahLst/>
            <a:cxnLst/>
            <a:rect l="l" t="t" r="r" b="b"/>
            <a:pathLst>
              <a:path w="7362519" h="5825593">
                <a:moveTo>
                  <a:pt x="0" y="0"/>
                </a:moveTo>
                <a:lnTo>
                  <a:pt x="7362519" y="0"/>
                </a:lnTo>
                <a:lnTo>
                  <a:pt x="7362519" y="5825593"/>
                </a:lnTo>
                <a:lnTo>
                  <a:pt x="0" y="5825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4" name="TextBox 4"/>
          <p:cNvSpPr txBox="1"/>
          <p:nvPr/>
        </p:nvSpPr>
        <p:spPr>
          <a:xfrm>
            <a:off x="0" y="276225"/>
            <a:ext cx="18288000" cy="361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endParaRPr/>
          </a:p>
          <a:p>
            <a:pPr algn="ctr">
              <a:lnSpc>
                <a:spcPts val="7105"/>
              </a:lnSpc>
            </a:pPr>
            <a:r>
              <a:rPr lang="en-US" sz="4155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IL NOSTRO IMPEGNO</a:t>
            </a:r>
          </a:p>
          <a:p>
            <a:pPr algn="ctr">
              <a:lnSpc>
                <a:spcPts val="7105"/>
              </a:lnSpc>
            </a:pPr>
            <a:r>
              <a:rPr lang="en-US" sz="415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"Accompagniamo i piccoli esploratori in un cammino ricco di scoperte, emozioni e relazioni, per costruire insieme radici forti e un futuro di appartenenza."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4588" y="495300"/>
            <a:ext cx="6390412" cy="4041655"/>
          </a:xfrm>
          <a:custGeom>
            <a:avLst/>
            <a:gdLst/>
            <a:ahLst/>
            <a:cxnLst/>
            <a:rect l="l" t="t" r="r" b="b"/>
            <a:pathLst>
              <a:path w="6261271" h="4025671">
                <a:moveTo>
                  <a:pt x="0" y="0"/>
                </a:moveTo>
                <a:lnTo>
                  <a:pt x="6261270" y="0"/>
                </a:lnTo>
                <a:lnTo>
                  <a:pt x="6261270" y="4025671"/>
                </a:lnTo>
                <a:lnTo>
                  <a:pt x="0" y="4025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3" name="Freeform 3"/>
          <p:cNvSpPr/>
          <p:nvPr/>
        </p:nvSpPr>
        <p:spPr>
          <a:xfrm>
            <a:off x="11506201" y="190390"/>
            <a:ext cx="5975040" cy="4153562"/>
          </a:xfrm>
          <a:custGeom>
            <a:avLst/>
            <a:gdLst/>
            <a:ahLst/>
            <a:cxnLst/>
            <a:rect l="l" t="t" r="r" b="b"/>
            <a:pathLst>
              <a:path w="5631949" h="4153562">
                <a:moveTo>
                  <a:pt x="0" y="0"/>
                </a:moveTo>
                <a:lnTo>
                  <a:pt x="5631949" y="0"/>
                </a:lnTo>
                <a:lnTo>
                  <a:pt x="5631949" y="4153563"/>
                </a:lnTo>
                <a:lnTo>
                  <a:pt x="0" y="415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4" name="Freeform 4"/>
          <p:cNvSpPr/>
          <p:nvPr/>
        </p:nvSpPr>
        <p:spPr>
          <a:xfrm>
            <a:off x="609600" y="6071802"/>
            <a:ext cx="6870742" cy="3990542"/>
          </a:xfrm>
          <a:custGeom>
            <a:avLst/>
            <a:gdLst/>
            <a:ahLst/>
            <a:cxnLst/>
            <a:rect l="l" t="t" r="r" b="b"/>
            <a:pathLst>
              <a:path w="6623306" h="3990542">
                <a:moveTo>
                  <a:pt x="0" y="0"/>
                </a:moveTo>
                <a:lnTo>
                  <a:pt x="6623305" y="0"/>
                </a:lnTo>
                <a:lnTo>
                  <a:pt x="6623305" y="3990541"/>
                </a:lnTo>
                <a:lnTo>
                  <a:pt x="0" y="39905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5" name="Freeform 5"/>
          <p:cNvSpPr/>
          <p:nvPr/>
        </p:nvSpPr>
        <p:spPr>
          <a:xfrm>
            <a:off x="7010400" y="224657"/>
            <a:ext cx="4110401" cy="4238192"/>
          </a:xfrm>
          <a:custGeom>
            <a:avLst/>
            <a:gdLst/>
            <a:ahLst/>
            <a:cxnLst/>
            <a:rect l="l" t="t" r="r" b="b"/>
            <a:pathLst>
              <a:path w="3274003" h="4238192">
                <a:moveTo>
                  <a:pt x="0" y="0"/>
                </a:moveTo>
                <a:lnTo>
                  <a:pt x="3274003" y="0"/>
                </a:lnTo>
                <a:lnTo>
                  <a:pt x="3274003" y="4238191"/>
                </a:lnTo>
                <a:lnTo>
                  <a:pt x="0" y="42381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6" name="Freeform 6"/>
          <p:cNvSpPr/>
          <p:nvPr/>
        </p:nvSpPr>
        <p:spPr>
          <a:xfrm>
            <a:off x="8305800" y="5824152"/>
            <a:ext cx="2362197" cy="4228667"/>
          </a:xfrm>
          <a:custGeom>
            <a:avLst/>
            <a:gdLst/>
            <a:ahLst/>
            <a:cxnLst/>
            <a:rect l="l" t="t" r="r" b="b"/>
            <a:pathLst>
              <a:path w="2003331" h="4228667">
                <a:moveTo>
                  <a:pt x="0" y="0"/>
                </a:moveTo>
                <a:lnTo>
                  <a:pt x="2003331" y="0"/>
                </a:lnTo>
                <a:lnTo>
                  <a:pt x="2003331" y="4228666"/>
                </a:lnTo>
                <a:lnTo>
                  <a:pt x="0" y="4228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7" name="Freeform 7"/>
          <p:cNvSpPr/>
          <p:nvPr/>
        </p:nvSpPr>
        <p:spPr>
          <a:xfrm>
            <a:off x="11506201" y="5833677"/>
            <a:ext cx="5975039" cy="4031713"/>
          </a:xfrm>
          <a:custGeom>
            <a:avLst/>
            <a:gdLst/>
            <a:ahLst/>
            <a:cxnLst/>
            <a:rect l="l" t="t" r="r" b="b"/>
            <a:pathLst>
              <a:path w="5628919" h="4031713">
                <a:moveTo>
                  <a:pt x="0" y="0"/>
                </a:moveTo>
                <a:lnTo>
                  <a:pt x="5628919" y="0"/>
                </a:lnTo>
                <a:lnTo>
                  <a:pt x="5628919" y="4031713"/>
                </a:lnTo>
                <a:lnTo>
                  <a:pt x="0" y="4031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8" name="TextBox 8"/>
          <p:cNvSpPr txBox="1"/>
          <p:nvPr/>
        </p:nvSpPr>
        <p:spPr>
          <a:xfrm>
            <a:off x="0" y="4344277"/>
            <a:ext cx="18288000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"Un ambiente accogliente e stimolante, dove promuoviamo la crescita globale dei bambini valorizzando tutte le loro potenzialità."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4296" y="800788"/>
            <a:ext cx="10658096" cy="4342712"/>
          </a:xfrm>
          <a:custGeom>
            <a:avLst/>
            <a:gdLst/>
            <a:ahLst/>
            <a:cxnLst/>
            <a:rect l="l" t="t" r="r" b="b"/>
            <a:pathLst>
              <a:path w="10658096" h="4342712">
                <a:moveTo>
                  <a:pt x="0" y="0"/>
                </a:moveTo>
                <a:lnTo>
                  <a:pt x="10658097" y="0"/>
                </a:lnTo>
                <a:lnTo>
                  <a:pt x="10658097" y="4342712"/>
                </a:lnTo>
                <a:lnTo>
                  <a:pt x="0" y="4342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69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684" y="5078282"/>
            <a:ext cx="7567951" cy="1883411"/>
          </a:xfrm>
          <a:custGeom>
            <a:avLst/>
            <a:gdLst/>
            <a:ahLst/>
            <a:cxnLst/>
            <a:rect l="l" t="t" r="r" b="b"/>
            <a:pathLst>
              <a:path w="7567951" h="1883411">
                <a:moveTo>
                  <a:pt x="0" y="0"/>
                </a:moveTo>
                <a:lnTo>
                  <a:pt x="7567951" y="0"/>
                </a:lnTo>
                <a:lnTo>
                  <a:pt x="7567951" y="1883411"/>
                </a:lnTo>
                <a:lnTo>
                  <a:pt x="0" y="1883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998" r="-53829" b="-440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72401" y="3695700"/>
            <a:ext cx="3736272" cy="4085694"/>
          </a:xfrm>
          <a:custGeom>
            <a:avLst/>
            <a:gdLst/>
            <a:ahLst/>
            <a:cxnLst/>
            <a:rect l="l" t="t" r="r" b="b"/>
            <a:pathLst>
              <a:path w="3506037" h="3979826">
                <a:moveTo>
                  <a:pt x="0" y="0"/>
                </a:moveTo>
                <a:lnTo>
                  <a:pt x="3506037" y="0"/>
                </a:lnTo>
                <a:lnTo>
                  <a:pt x="3506037" y="3979826"/>
                </a:lnTo>
                <a:lnTo>
                  <a:pt x="0" y="3979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5" name="Freeform 5"/>
          <p:cNvSpPr/>
          <p:nvPr/>
        </p:nvSpPr>
        <p:spPr>
          <a:xfrm>
            <a:off x="3201944" y="7915372"/>
            <a:ext cx="8475879" cy="1860559"/>
          </a:xfrm>
          <a:custGeom>
            <a:avLst/>
            <a:gdLst/>
            <a:ahLst/>
            <a:cxnLst/>
            <a:rect l="l" t="t" r="r" b="b"/>
            <a:pathLst>
              <a:path w="8475879" h="1860559">
                <a:moveTo>
                  <a:pt x="0" y="0"/>
                </a:moveTo>
                <a:lnTo>
                  <a:pt x="8475879" y="0"/>
                </a:lnTo>
                <a:lnTo>
                  <a:pt x="8475879" y="1860559"/>
                </a:lnTo>
                <a:lnTo>
                  <a:pt x="0" y="1860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2856577" y="5580231"/>
            <a:ext cx="3585747" cy="5219700"/>
          </a:xfrm>
          <a:custGeom>
            <a:avLst/>
            <a:gdLst/>
            <a:ahLst/>
            <a:cxnLst/>
            <a:rect l="l" t="t" r="r" b="b"/>
            <a:pathLst>
              <a:path w="3549381" h="4904183">
                <a:moveTo>
                  <a:pt x="0" y="0"/>
                </a:moveTo>
                <a:lnTo>
                  <a:pt x="3549381" y="0"/>
                </a:lnTo>
                <a:lnTo>
                  <a:pt x="3549381" y="4904183"/>
                </a:lnTo>
                <a:lnTo>
                  <a:pt x="0" y="490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589" r="-8244"/>
            </a:stretch>
          </a:blipFill>
          <a:effectLst>
            <a:softEdge rad="317500"/>
          </a:effectLst>
        </p:spPr>
      </p:sp>
      <p:sp>
        <p:nvSpPr>
          <p:cNvPr id="7" name="Freeform 7"/>
          <p:cNvSpPr/>
          <p:nvPr/>
        </p:nvSpPr>
        <p:spPr>
          <a:xfrm>
            <a:off x="12725400" y="1333501"/>
            <a:ext cx="3506037" cy="4849150"/>
          </a:xfrm>
          <a:custGeom>
            <a:avLst/>
            <a:gdLst/>
            <a:ahLst/>
            <a:cxnLst/>
            <a:rect l="l" t="t" r="r" b="b"/>
            <a:pathLst>
              <a:path w="2950822" h="4788693">
                <a:moveTo>
                  <a:pt x="0" y="0"/>
                </a:moveTo>
                <a:lnTo>
                  <a:pt x="2950821" y="0"/>
                </a:lnTo>
                <a:lnTo>
                  <a:pt x="2950821" y="4788693"/>
                </a:lnTo>
                <a:lnTo>
                  <a:pt x="0" y="4788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793" b="-6793"/>
            </a:stretch>
          </a:blipFill>
          <a:effectLst>
            <a:softEdge rad="317500"/>
          </a:effectLst>
        </p:spPr>
      </p:sp>
      <p:sp>
        <p:nvSpPr>
          <p:cNvPr id="8" name="TextBox 8"/>
          <p:cNvSpPr txBox="1"/>
          <p:nvPr/>
        </p:nvSpPr>
        <p:spPr>
          <a:xfrm>
            <a:off x="3201944" y="396907"/>
            <a:ext cx="11371541" cy="722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7"/>
              </a:lnSpc>
              <a:spcBef>
                <a:spcPct val="0"/>
              </a:spcBef>
            </a:pPr>
            <a:r>
              <a:rPr lang="en-US" sz="4198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VALORI CHE GUIDANO IL NOSTRO LAVORO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03092"/>
            <a:ext cx="18288000" cy="8373567"/>
          </a:xfrm>
          <a:custGeom>
            <a:avLst/>
            <a:gdLst/>
            <a:ahLst/>
            <a:cxnLst/>
            <a:rect l="l" t="t" r="r" b="b"/>
            <a:pathLst>
              <a:path w="18288000" h="8373567">
                <a:moveTo>
                  <a:pt x="0" y="0"/>
                </a:moveTo>
                <a:lnTo>
                  <a:pt x="18288000" y="0"/>
                </a:lnTo>
                <a:lnTo>
                  <a:pt x="18288000" y="8373567"/>
                </a:lnTo>
                <a:lnTo>
                  <a:pt x="0" y="837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9" t="-17065" r="-11231" b="-6720"/>
            </a:stretch>
          </a:blipFill>
          <a:effectLst>
            <a:softEdge rad="63500"/>
          </a:effectLst>
        </p:spPr>
      </p:sp>
      <p:sp>
        <p:nvSpPr>
          <p:cNvPr id="3" name="TextBox 3"/>
          <p:cNvSpPr txBox="1"/>
          <p:nvPr/>
        </p:nvSpPr>
        <p:spPr>
          <a:xfrm>
            <a:off x="2025904" y="257175"/>
            <a:ext cx="15030806" cy="427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6"/>
              </a:lnSpc>
            </a:pPr>
            <a:endParaRPr/>
          </a:p>
          <a:p>
            <a:pPr algn="ctr">
              <a:lnSpc>
                <a:spcPts val="5562"/>
              </a:lnSpc>
            </a:pPr>
            <a:r>
              <a:rPr lang="en-US" sz="3973">
                <a:solidFill>
                  <a:srgbClr val="1800AD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73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PROGETTO EDUCATIVO 2025/2026</a:t>
            </a:r>
          </a:p>
          <a:p>
            <a:pPr algn="ctr">
              <a:lnSpc>
                <a:spcPts val="833"/>
              </a:lnSpc>
            </a:pPr>
            <a:endParaRPr lang="en-US" sz="3973">
              <a:solidFill>
                <a:srgbClr val="51AA43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ctr">
              <a:lnSpc>
                <a:spcPts val="4758"/>
              </a:lnSpc>
            </a:pPr>
            <a:r>
              <a:rPr lang="en-US" sz="3398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PAESE MIO E...POI</a:t>
            </a:r>
          </a:p>
          <a:p>
            <a:pPr algn="l">
              <a:lnSpc>
                <a:spcPts val="4913"/>
              </a:lnSpc>
              <a:spcBef>
                <a:spcPct val="0"/>
              </a:spcBef>
            </a:pPr>
            <a:r>
              <a:rPr lang="en-US" sz="350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Un percorso integrato che unisce la scoperta della storia, </a:t>
            </a:r>
          </a:p>
          <a:p>
            <a:pPr algn="l">
              <a:lnSpc>
                <a:spcPts val="4913"/>
              </a:lnSpc>
              <a:spcBef>
                <a:spcPct val="0"/>
              </a:spcBef>
            </a:pPr>
            <a:r>
              <a:rPr lang="en-US" sz="350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delle tradizioni e del territorio con lo sviluppo di una cittadinanza responsabile ed attiva.</a:t>
            </a:r>
          </a:p>
          <a:p>
            <a:pPr algn="l">
              <a:lnSpc>
                <a:spcPts val="3513"/>
              </a:lnSpc>
              <a:spcBef>
                <a:spcPct val="0"/>
              </a:spcBef>
            </a:pPr>
            <a:endParaRPr lang="en-US" sz="3509">
              <a:solidFill>
                <a:srgbClr val="000000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l">
              <a:lnSpc>
                <a:spcPts val="3513"/>
              </a:lnSpc>
              <a:spcBef>
                <a:spcPct val="0"/>
              </a:spcBef>
            </a:pPr>
            <a:endParaRPr lang="en-US" sz="3509">
              <a:solidFill>
                <a:srgbClr val="000000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0241" y="276225"/>
            <a:ext cx="17027438" cy="405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7"/>
              </a:lnSpc>
            </a:pPr>
            <a:r>
              <a:rPr lang="en-US" sz="4255" dirty="0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</a:p>
          <a:p>
            <a:pPr algn="ctr">
              <a:lnSpc>
                <a:spcPts val="7021"/>
              </a:lnSpc>
            </a:pPr>
            <a:r>
              <a:rPr lang="en-US" sz="4255" dirty="0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PERSONAGGIO GUIDA</a:t>
            </a:r>
          </a:p>
          <a:p>
            <a:pPr algn="ctr">
              <a:lnSpc>
                <a:spcPts val="4446"/>
              </a:lnSpc>
            </a:pPr>
            <a:r>
              <a:rPr lang="en-US" sz="4155" dirty="0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 LILLO IL RANOCCHIO ESPLORATORE</a:t>
            </a:r>
          </a:p>
          <a:p>
            <a:pPr algn="ctr">
              <a:lnSpc>
                <a:spcPts val="4446"/>
              </a:lnSpc>
            </a:pPr>
            <a:endParaRPr lang="en-US" sz="4155" dirty="0">
              <a:solidFill>
                <a:srgbClr val="FF3131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ctr">
              <a:lnSpc>
                <a:spcPct val="150000"/>
              </a:lnSpc>
            </a:pP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Qui il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gioco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si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fa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avventura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! Lillo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guiderà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bambini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alla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scoperta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del loro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paese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attraverso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storie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passeggiate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giochi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e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laboratori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creativi</a:t>
            </a:r>
            <a:r>
              <a:rPr lang="en-US" sz="39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0019588" y="4599836"/>
            <a:ext cx="4151258" cy="5039464"/>
          </a:xfrm>
          <a:custGeom>
            <a:avLst/>
            <a:gdLst/>
            <a:ahLst/>
            <a:cxnLst/>
            <a:rect l="l" t="t" r="r" b="b"/>
            <a:pathLst>
              <a:path w="4151258" h="5039464">
                <a:moveTo>
                  <a:pt x="0" y="0"/>
                </a:moveTo>
                <a:lnTo>
                  <a:pt x="4151258" y="0"/>
                </a:lnTo>
                <a:lnTo>
                  <a:pt x="4151258" y="5039464"/>
                </a:lnTo>
                <a:lnTo>
                  <a:pt x="0" y="5039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71307" y="4783884"/>
            <a:ext cx="4572693" cy="493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7"/>
              </a:lnSpc>
              <a:spcBef>
                <a:spcPct val="0"/>
              </a:spcBef>
            </a:pP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“Con Lillo il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Ranocchio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andremo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alla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scoperta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del nostro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paese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…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tra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storie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,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colori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,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emozioni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e tante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avventure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a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piccoli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passi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, proprio come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dei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veri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4005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esploratori</a:t>
            </a:r>
            <a:r>
              <a:rPr lang="en-US" sz="4005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!”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534400" y="4056298"/>
            <a:ext cx="8139639" cy="5887802"/>
          </a:xfrm>
          <a:custGeom>
            <a:avLst/>
            <a:gdLst/>
            <a:ahLst/>
            <a:cxnLst/>
            <a:rect l="l" t="t" r="r" b="b"/>
            <a:pathLst>
              <a:path w="8379683" h="6012423">
                <a:moveTo>
                  <a:pt x="0" y="0"/>
                </a:moveTo>
                <a:lnTo>
                  <a:pt x="8379683" y="0"/>
                </a:lnTo>
                <a:lnTo>
                  <a:pt x="8379683" y="6012422"/>
                </a:lnTo>
                <a:lnTo>
                  <a:pt x="0" y="6012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4" name="TextBox 4"/>
          <p:cNvSpPr txBox="1"/>
          <p:nvPr/>
        </p:nvSpPr>
        <p:spPr>
          <a:xfrm>
            <a:off x="0" y="285750"/>
            <a:ext cx="18288000" cy="363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7"/>
              </a:lnSpc>
            </a:pPr>
            <a:endParaRPr dirty="0"/>
          </a:p>
          <a:p>
            <a:pPr algn="ctr">
              <a:lnSpc>
                <a:spcPts val="6097"/>
              </a:lnSpc>
              <a:spcBef>
                <a:spcPct val="0"/>
              </a:spcBef>
            </a:pPr>
            <a:r>
              <a:rPr lang="en-US" sz="4355" dirty="0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PROGETTO ACCOGLIENZA</a:t>
            </a:r>
            <a:r>
              <a:rPr lang="en-US" sz="43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4155" dirty="0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“CHI BEN COMINCIA”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"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Favoriamo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un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inserimento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sereno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,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stimolando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fiducia,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autonomia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e il rispetto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delle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regole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in un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clima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di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accoglienza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e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collaborazione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."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9BFFC5-F735-B68E-CA3B-BFADA6B7A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56298"/>
            <a:ext cx="5370630" cy="588780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0834" y="5047664"/>
            <a:ext cx="6901766" cy="4896436"/>
          </a:xfrm>
          <a:custGeom>
            <a:avLst/>
            <a:gdLst/>
            <a:ahLst/>
            <a:cxnLst/>
            <a:rect l="l" t="t" r="r" b="b"/>
            <a:pathLst>
              <a:path w="6673166" h="4896436">
                <a:moveTo>
                  <a:pt x="0" y="0"/>
                </a:moveTo>
                <a:lnTo>
                  <a:pt x="6673166" y="0"/>
                </a:lnTo>
                <a:lnTo>
                  <a:pt x="6673166" y="4896435"/>
                </a:lnTo>
                <a:lnTo>
                  <a:pt x="0" y="489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3" name="Freeform 3"/>
          <p:cNvSpPr/>
          <p:nvPr/>
        </p:nvSpPr>
        <p:spPr>
          <a:xfrm>
            <a:off x="10535039" y="5047664"/>
            <a:ext cx="5282127" cy="4896436"/>
          </a:xfrm>
          <a:custGeom>
            <a:avLst/>
            <a:gdLst/>
            <a:ahLst/>
            <a:cxnLst/>
            <a:rect l="l" t="t" r="r" b="b"/>
            <a:pathLst>
              <a:path w="4672527" h="4896436">
                <a:moveTo>
                  <a:pt x="0" y="0"/>
                </a:moveTo>
                <a:lnTo>
                  <a:pt x="4672527" y="0"/>
                </a:lnTo>
                <a:lnTo>
                  <a:pt x="4672527" y="4896435"/>
                </a:lnTo>
                <a:lnTo>
                  <a:pt x="0" y="4896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6"/>
            </a:stretch>
          </a:blipFill>
          <a:effectLst>
            <a:softEdge rad="317500"/>
          </a:effectLst>
        </p:spPr>
      </p:sp>
      <p:sp>
        <p:nvSpPr>
          <p:cNvPr id="4" name="TextBox 4"/>
          <p:cNvSpPr txBox="1"/>
          <p:nvPr/>
        </p:nvSpPr>
        <p:spPr>
          <a:xfrm>
            <a:off x="0" y="276225"/>
            <a:ext cx="18288000" cy="482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endParaRPr dirty="0"/>
          </a:p>
          <a:p>
            <a:pPr algn="ctr">
              <a:lnSpc>
                <a:spcPts val="6482"/>
              </a:lnSpc>
            </a:pPr>
            <a:r>
              <a:rPr lang="en-US" sz="4155" dirty="0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PRIMO QUADRIMESTRE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 </a:t>
            </a:r>
          </a:p>
          <a:p>
            <a:pPr algn="ctr"/>
            <a:r>
              <a:rPr lang="en-US" sz="4155" dirty="0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PAESE MIO…IO SO DI TE, IMPARO DA TE</a:t>
            </a:r>
          </a:p>
          <a:p>
            <a:pPr algn="ctr"/>
            <a:r>
              <a:rPr lang="en-US" sz="2800" dirty="0">
                <a:latin typeface="More Sugar"/>
                <a:ea typeface="More Sugar"/>
                <a:cs typeface="More Sugar"/>
                <a:sym typeface="More Sugar"/>
              </a:rPr>
              <a:t>(CONOSCERE)</a:t>
            </a:r>
          </a:p>
          <a:p>
            <a:pPr algn="ctr">
              <a:lnSpc>
                <a:spcPts val="7064"/>
              </a:lnSpc>
            </a:pP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Attività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ludiche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,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sensoriali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e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uscite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didattiche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coinvolgeranno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bambini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nell’esplorazione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di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spazi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e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tradizioni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locali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,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rafforzando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il senso di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appartenenza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alla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comunità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978" y="4583474"/>
            <a:ext cx="4247926" cy="5284426"/>
          </a:xfrm>
          <a:custGeom>
            <a:avLst/>
            <a:gdLst/>
            <a:ahLst/>
            <a:cxnLst/>
            <a:rect l="l" t="t" r="r" b="b"/>
            <a:pathLst>
              <a:path w="4129170" h="5406442">
                <a:moveTo>
                  <a:pt x="0" y="0"/>
                </a:moveTo>
                <a:lnTo>
                  <a:pt x="4129170" y="0"/>
                </a:lnTo>
                <a:lnTo>
                  <a:pt x="4129170" y="5406442"/>
                </a:lnTo>
                <a:lnTo>
                  <a:pt x="0" y="540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3" name="Freeform 3"/>
          <p:cNvSpPr/>
          <p:nvPr/>
        </p:nvSpPr>
        <p:spPr>
          <a:xfrm>
            <a:off x="12064236" y="4583475"/>
            <a:ext cx="5511786" cy="5284425"/>
          </a:xfrm>
          <a:custGeom>
            <a:avLst/>
            <a:gdLst/>
            <a:ahLst/>
            <a:cxnLst/>
            <a:rect l="l" t="t" r="r" b="b"/>
            <a:pathLst>
              <a:path w="5511786" h="5284425">
                <a:moveTo>
                  <a:pt x="0" y="0"/>
                </a:moveTo>
                <a:lnTo>
                  <a:pt x="5511786" y="0"/>
                </a:lnTo>
                <a:lnTo>
                  <a:pt x="5511786" y="5284424"/>
                </a:lnTo>
                <a:lnTo>
                  <a:pt x="0" y="528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4" name="Freeform 4"/>
          <p:cNvSpPr/>
          <p:nvPr/>
        </p:nvSpPr>
        <p:spPr>
          <a:xfrm>
            <a:off x="5237044" y="5475283"/>
            <a:ext cx="6550052" cy="4164017"/>
          </a:xfrm>
          <a:custGeom>
            <a:avLst/>
            <a:gdLst/>
            <a:ahLst/>
            <a:cxnLst/>
            <a:rect l="l" t="t" r="r" b="b"/>
            <a:pathLst>
              <a:path w="6550052" h="3406027">
                <a:moveTo>
                  <a:pt x="0" y="0"/>
                </a:moveTo>
                <a:lnTo>
                  <a:pt x="6550052" y="0"/>
                </a:lnTo>
                <a:lnTo>
                  <a:pt x="6550052" y="3406027"/>
                </a:lnTo>
                <a:lnTo>
                  <a:pt x="0" y="3406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5" name="TextBox 5"/>
          <p:cNvSpPr txBox="1"/>
          <p:nvPr/>
        </p:nvSpPr>
        <p:spPr>
          <a:xfrm>
            <a:off x="337651" y="276225"/>
            <a:ext cx="17612699" cy="483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endParaRPr dirty="0"/>
          </a:p>
          <a:p>
            <a:pPr algn="ctr">
              <a:lnSpc>
                <a:spcPts val="6482"/>
              </a:lnSpc>
            </a:pPr>
            <a:r>
              <a:rPr lang="en-US" sz="4155" dirty="0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SECONDO QUADRIMESTRE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</a:p>
          <a:p>
            <a:pPr algn="ctr"/>
            <a:r>
              <a:rPr lang="en-US" sz="4155" dirty="0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PAESE MIO…PENSO DI TE..IO E TE</a:t>
            </a:r>
          </a:p>
          <a:p>
            <a:pPr algn="ctr"/>
            <a:r>
              <a:rPr lang="en-US" sz="2800" dirty="0">
                <a:latin typeface="More Sugar"/>
                <a:ea typeface="More Sugar"/>
                <a:cs typeface="More Sugar"/>
                <a:sym typeface="More Sugar"/>
              </a:rPr>
              <a:t>(RIFLETTERE E CURARE)</a:t>
            </a:r>
          </a:p>
          <a:p>
            <a:pPr algn="ctr">
              <a:lnSpc>
                <a:spcPts val="7064"/>
              </a:lnSpc>
            </a:pP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I bambini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svilupperanno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un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pensiero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personale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sul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territorio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,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interiorizzando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abitudini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salutari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e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comportamenti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responsabili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verso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sé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,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gli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altri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e </a:t>
            </a:r>
            <a:r>
              <a:rPr lang="en-US" sz="4155" dirty="0" err="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l’ambiente</a:t>
            </a:r>
            <a:r>
              <a:rPr lang="en-US" sz="4155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4661" y="3374930"/>
            <a:ext cx="8657231" cy="6211563"/>
          </a:xfrm>
          <a:custGeom>
            <a:avLst/>
            <a:gdLst/>
            <a:ahLst/>
            <a:cxnLst/>
            <a:rect l="l" t="t" r="r" b="b"/>
            <a:pathLst>
              <a:path w="8657231" h="6211563">
                <a:moveTo>
                  <a:pt x="0" y="0"/>
                </a:moveTo>
                <a:lnTo>
                  <a:pt x="8657231" y="0"/>
                </a:lnTo>
                <a:lnTo>
                  <a:pt x="8657231" y="6211564"/>
                </a:lnTo>
                <a:lnTo>
                  <a:pt x="0" y="6211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3" name="Freeform 3"/>
          <p:cNvSpPr/>
          <p:nvPr/>
        </p:nvSpPr>
        <p:spPr>
          <a:xfrm>
            <a:off x="11840925" y="3374930"/>
            <a:ext cx="5015837" cy="6211563"/>
          </a:xfrm>
          <a:custGeom>
            <a:avLst/>
            <a:gdLst/>
            <a:ahLst/>
            <a:cxnLst/>
            <a:rect l="l" t="t" r="r" b="b"/>
            <a:pathLst>
              <a:path w="5015837" h="6211563">
                <a:moveTo>
                  <a:pt x="0" y="0"/>
                </a:moveTo>
                <a:lnTo>
                  <a:pt x="5015837" y="0"/>
                </a:lnTo>
                <a:lnTo>
                  <a:pt x="5015837" y="6211564"/>
                </a:lnTo>
                <a:lnTo>
                  <a:pt x="0" y="6211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softEdge rad="317500"/>
          </a:effectLst>
        </p:spPr>
      </p:sp>
      <p:sp>
        <p:nvSpPr>
          <p:cNvPr id="4" name="TextBox 4"/>
          <p:cNvSpPr txBox="1"/>
          <p:nvPr/>
        </p:nvSpPr>
        <p:spPr>
          <a:xfrm>
            <a:off x="0" y="276225"/>
            <a:ext cx="18288000" cy="271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endParaRPr/>
          </a:p>
          <a:p>
            <a:pPr algn="ctr">
              <a:lnSpc>
                <a:spcPts val="7105"/>
              </a:lnSpc>
            </a:pPr>
            <a:r>
              <a:rPr lang="en-US" sz="4155">
                <a:solidFill>
                  <a:srgbClr val="51AA43"/>
                </a:solidFill>
                <a:latin typeface="More Sugar"/>
                <a:ea typeface="More Sugar"/>
                <a:cs typeface="More Sugar"/>
                <a:sym typeface="More Sugar"/>
              </a:rPr>
              <a:t>METODO DIDATTICO INTEGRATO</a:t>
            </a:r>
          </a:p>
          <a:p>
            <a:pPr algn="ctr">
              <a:lnSpc>
                <a:spcPts val="7105"/>
              </a:lnSpc>
            </a:pPr>
            <a:r>
              <a:rPr lang="en-US" sz="415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Musica, arti visive, lingua italiana e inglese, coding unplugged e momenti di dialogo per un’esperienza educativa coinvolgente e inclusiva.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328</Words>
  <Application>Microsoft Office PowerPoint</Application>
  <PresentationFormat>Personalizzato</PresentationFormat>
  <Paragraphs>42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More Sugar</vt:lpstr>
      <vt:lpstr>Marykate</vt:lpstr>
      <vt:lpstr>Chewy</vt:lpstr>
      <vt:lpstr>Calibri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dell’Infanzia e Sezione Primavera Paolo VI</dc:title>
  <cp:lastModifiedBy>Maria Di VIta</cp:lastModifiedBy>
  <cp:revision>4</cp:revision>
  <dcterms:created xsi:type="dcterms:W3CDTF">2006-08-16T00:00:00Z</dcterms:created>
  <dcterms:modified xsi:type="dcterms:W3CDTF">2025-09-05T07:09:34Z</dcterms:modified>
  <dc:identifier>DAGx3QF0IrQ</dc:identifier>
</cp:coreProperties>
</file>